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4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41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317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0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413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25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6117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786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604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81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21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92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D4186-CF16-49DC-B7BF-4A53A753A558}" type="datetimeFigureOut">
              <a:rPr lang="en-IN" smtClean="0"/>
              <a:t>19-11-2023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74A01-F135-44D7-BAE2-E51EC9A162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264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98141" y="430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709957" y="799638"/>
            <a:ext cx="108718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3200" b="1" dirty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🌸</a:t>
            </a:r>
            <a:r>
              <a:rPr lang="en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3200" b="1" dirty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🍁</a:t>
            </a:r>
            <a:r>
              <a:rPr lang="hi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हरिः ओम् </a:t>
            </a:r>
            <a:r>
              <a:rPr lang="en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 </a:t>
            </a:r>
            <a:r>
              <a:rPr lang="en-IN" sz="3200" b="1" dirty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🌸</a:t>
            </a:r>
            <a:r>
              <a:rPr lang="en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3200" b="1" dirty="0" smtClean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🍁</a:t>
            </a:r>
          </a:p>
          <a:p>
            <a:pPr algn="ctr"/>
            <a:r>
              <a:rPr lang="en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/>
            </a:r>
            <a:br>
              <a:rPr lang="en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hi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सञ्जयः वि.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रानडे,</a:t>
            </a:r>
            <a:r>
              <a:rPr lang="en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 smtClean="0"/>
              <a:t>९५</a:t>
            </a:r>
            <a:r>
              <a:rPr lang="hi-IN" sz="3200" b="1" dirty="0"/>
              <a:t>, </a:t>
            </a:r>
            <a:r>
              <a:rPr lang="hi-IN" sz="3200" b="1" dirty="0" smtClean="0"/>
              <a:t>श्रीकृष्ण-नगरम्</a:t>
            </a:r>
            <a:r>
              <a:rPr lang="hi-IN" sz="3200" b="1" dirty="0" smtClean="0"/>
              <a:t>,</a:t>
            </a:r>
            <a:r>
              <a:rPr lang="en-US" sz="3200" b="1" dirty="0" smtClean="0"/>
              <a:t> </a:t>
            </a:r>
            <a:r>
              <a:rPr lang="hi-IN" sz="3200" b="1" dirty="0" smtClean="0"/>
              <a:t>बोरिवली</a:t>
            </a:r>
            <a:r>
              <a:rPr lang="en-US" sz="3200" b="1" dirty="0" smtClean="0"/>
              <a:t> </a:t>
            </a:r>
            <a:r>
              <a:rPr lang="hi-IN" sz="3200" b="1" dirty="0" smtClean="0"/>
              <a:t>(पूर्व </a:t>
            </a:r>
            <a:r>
              <a:rPr lang="hi-IN" sz="3200" b="1" dirty="0"/>
              <a:t>भागे), </a:t>
            </a:r>
            <a:r>
              <a:rPr lang="hi-IN" sz="3200" b="1" dirty="0" smtClean="0"/>
              <a:t>मुम्बई </a:t>
            </a:r>
            <a:r>
              <a:rPr lang="en-IN" sz="3200" b="1" dirty="0" smtClean="0"/>
              <a:t>l</a:t>
            </a:r>
          </a:p>
          <a:p>
            <a:pPr algn="ctr"/>
            <a:endParaRPr lang="en-US" sz="3200" b="1" dirty="0"/>
          </a:p>
          <a:p>
            <a:pPr algn="ctr"/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सम्पर्क: </a:t>
            </a:r>
            <a:r>
              <a:rPr lang="en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९८ १९१ ९८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४७०</a:t>
            </a:r>
            <a:endParaRPr lang="en-IN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8288" y="3434774"/>
            <a:ext cx="119026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8000" b="1" dirty="0">
                <a:solidFill>
                  <a:srgbClr val="FF0000"/>
                </a:solidFill>
              </a:rPr>
              <a:t>"गरज तुमची, मदत आमची !"</a:t>
            </a:r>
            <a:endParaRPr lang="en-IN" sz="80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"/>
          <a:stretch/>
        </p:blipFill>
        <p:spPr>
          <a:xfrm>
            <a:off x="3238504" y="4780936"/>
            <a:ext cx="2057400" cy="2036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779" y="4946650"/>
            <a:ext cx="2686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9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73FE26-27DA-4A4F-B5AF-43A6D0E41E57}"/>
              </a:ext>
            </a:extLst>
          </p:cNvPr>
          <p:cNvSpPr txBox="1"/>
          <p:nvPr/>
        </p:nvSpPr>
        <p:spPr>
          <a:xfrm>
            <a:off x="4152900" y="400050"/>
            <a:ext cx="4305300" cy="478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भक्तिरंगासाठी -</a:t>
            </a:r>
            <a:r>
              <a:rPr lang="en-IN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कीर्तनकार</a:t>
            </a:r>
            <a:endParaRPr lang="en-IN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8E08B3-C706-4D4C-A8C0-C55A18EFD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478" y="3533774"/>
            <a:ext cx="3074314" cy="3190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A785D6-ADA3-40EE-A14C-F7AEFF98540A}"/>
              </a:ext>
            </a:extLst>
          </p:cNvPr>
          <p:cNvSpPr txBox="1"/>
          <p:nvPr/>
        </p:nvSpPr>
        <p:spPr>
          <a:xfrm>
            <a:off x="600962" y="1257300"/>
            <a:ext cx="106634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r-IN" sz="2000" dirty="0"/>
              <a:t>संतांनी त्यांच्या अभंगांमधून जे सिद्धांत मांडले आहेत, ते कीर्तनमाध्यमातून पूर्वरंगातून सादर करून</a:t>
            </a:r>
            <a:r>
              <a:rPr lang="en-IN" sz="2000" dirty="0"/>
              <a:t>,</a:t>
            </a:r>
            <a:r>
              <a:rPr lang="mr-IN" sz="2000" dirty="0"/>
              <a:t> </a:t>
            </a:r>
            <a:endParaRPr lang="en-IN" sz="2000" dirty="0"/>
          </a:p>
          <a:p>
            <a:pPr algn="ctr"/>
            <a:r>
              <a:rPr lang="mr-IN" sz="2000" dirty="0"/>
              <a:t>उत्तररंगातून म्हणजेच</a:t>
            </a:r>
            <a:r>
              <a:rPr lang="en-IN" sz="2000" dirty="0"/>
              <a:t> </a:t>
            </a:r>
            <a:r>
              <a:rPr lang="mr-IN" sz="2000" dirty="0"/>
              <a:t>आख्यानामधून दृष्टांत देऊन समाजात भक्तीविषयी जागृती निर्माण करणे </a:t>
            </a:r>
            <a:endParaRPr lang="en-IN" sz="2000" dirty="0"/>
          </a:p>
          <a:p>
            <a:pPr algn="ctr"/>
            <a:r>
              <a:rPr lang="mr-IN" sz="2000" dirty="0"/>
              <a:t>हा कीर्तनाचा उद्देश आहे.</a:t>
            </a:r>
            <a:r>
              <a:rPr lang="en-IN" sz="2000" dirty="0"/>
              <a:t> </a:t>
            </a:r>
            <a:r>
              <a:rPr lang="mr-IN" sz="2000" dirty="0"/>
              <a:t>समाजप्रबोधन हाच कीर्तनाचा खरा उद्देश आहे.</a:t>
            </a:r>
            <a:endParaRPr lang="en-IN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487C04-C464-4182-90C1-0E303F84B5A0}"/>
              </a:ext>
            </a:extLst>
          </p:cNvPr>
          <p:cNvSpPr txBox="1"/>
          <p:nvPr/>
        </p:nvSpPr>
        <p:spPr>
          <a:xfrm>
            <a:off x="1847850" y="2762250"/>
            <a:ext cx="8050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000" dirty="0"/>
              <a:t>विविध</a:t>
            </a:r>
            <a:r>
              <a:rPr lang="en-IN" sz="2000" dirty="0"/>
              <a:t> </a:t>
            </a:r>
            <a:r>
              <a:rPr lang="mr-IN" sz="2000" dirty="0"/>
              <a:t>कारणांस्तव</a:t>
            </a:r>
            <a:r>
              <a:rPr lang="en-IN" sz="2000" dirty="0"/>
              <a:t> </a:t>
            </a:r>
            <a:r>
              <a:rPr lang="mr-IN" sz="2000" dirty="0"/>
              <a:t>कीर्तनसेवा आवश्यक असल्यास</a:t>
            </a:r>
            <a:r>
              <a:rPr lang="en-IN" sz="2000" dirty="0"/>
              <a:t> </a:t>
            </a:r>
            <a:r>
              <a:rPr lang="mr-IN" sz="2000" dirty="0"/>
              <a:t>सेवा</a:t>
            </a:r>
            <a:r>
              <a:rPr lang="en-IN" sz="2000" dirty="0"/>
              <a:t> </a:t>
            </a:r>
            <a:r>
              <a:rPr lang="mr-IN" sz="2000" dirty="0"/>
              <a:t>सादर करण्यात येईल.</a:t>
            </a:r>
            <a:endParaRPr lang="en-IN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FC7DF7-50CF-4FA8-A132-3EFBF7FA25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30" b="10314"/>
          <a:stretch/>
        </p:blipFill>
        <p:spPr>
          <a:xfrm>
            <a:off x="3471863" y="381001"/>
            <a:ext cx="515540" cy="4762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727" y="3533774"/>
            <a:ext cx="1403986" cy="14039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97" y="4852393"/>
            <a:ext cx="2787872" cy="18591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5" r="25238"/>
          <a:stretch/>
        </p:blipFill>
        <p:spPr>
          <a:xfrm>
            <a:off x="8177359" y="3552962"/>
            <a:ext cx="1353368" cy="12994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" y="3533774"/>
            <a:ext cx="4786315" cy="31908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04457" y="41801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2400" dirty="0" smtClean="0">
                <a:latin typeface="Mangal" panose="02040503050203030202"/>
              </a:rPr>
              <a:t>१</a:t>
            </a:r>
            <a:r>
              <a:rPr lang="en-US" sz="2400" dirty="0" smtClean="0">
                <a:latin typeface="Mangal" panose="02040503050203030202"/>
              </a:rPr>
              <a:t>.</a:t>
            </a:r>
            <a:endParaRPr lang="en-IN" sz="2400" dirty="0">
              <a:latin typeface="Mangal" panose="02040503050203030202"/>
            </a:endParaRPr>
          </a:p>
        </p:txBody>
      </p:sp>
    </p:spTree>
    <p:extLst>
      <p:ext uri="{BB962C8B-B14F-4D97-AF65-F5344CB8AC3E}">
        <p14:creationId xmlns:p14="http://schemas.microsoft.com/office/powerpoint/2010/main" val="361434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7864B7-9357-43AB-9B51-32B9AB2CAE03}"/>
              </a:ext>
            </a:extLst>
          </p:cNvPr>
          <p:cNvSpPr txBox="1"/>
          <p:nvPr/>
        </p:nvSpPr>
        <p:spPr>
          <a:xfrm>
            <a:off x="3352800" y="571500"/>
            <a:ext cx="5229317" cy="607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🎤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ज्ञानरंगासाठी -</a:t>
            </a:r>
            <a:r>
              <a:rPr lang="en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प्रवचनकार</a:t>
            </a:r>
            <a:endParaRPr lang="en-I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2E38E-5FCE-4CFC-8526-AF6C22E5D483}"/>
              </a:ext>
            </a:extLst>
          </p:cNvPr>
          <p:cNvSpPr txBox="1"/>
          <p:nvPr/>
        </p:nvSpPr>
        <p:spPr>
          <a:xfrm>
            <a:off x="438150" y="2514600"/>
            <a:ext cx="11170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विविध</a:t>
            </a:r>
            <a:r>
              <a:rPr lang="en-IN" sz="2800" dirty="0"/>
              <a:t> </a:t>
            </a:r>
            <a:r>
              <a:rPr lang="mr-IN" sz="2800" dirty="0"/>
              <a:t>कारणांस्तव</a:t>
            </a:r>
            <a:r>
              <a:rPr lang="en-IN" sz="2800" dirty="0"/>
              <a:t> </a:t>
            </a:r>
            <a:r>
              <a:rPr lang="mr-IN" sz="2800" dirty="0"/>
              <a:t>प्रवचनसेवा आवश्यक असल्यास</a:t>
            </a:r>
            <a:r>
              <a:rPr lang="en-IN" sz="2800" dirty="0"/>
              <a:t> </a:t>
            </a:r>
            <a:r>
              <a:rPr lang="mr-IN" sz="2800" dirty="0"/>
              <a:t>सेवा</a:t>
            </a:r>
            <a:r>
              <a:rPr lang="en-IN" sz="2800" dirty="0"/>
              <a:t> </a:t>
            </a:r>
            <a:r>
              <a:rPr lang="mr-IN" sz="2800" dirty="0"/>
              <a:t>सादर करण्यात येईल.</a:t>
            </a: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A4710D-595B-492B-A02C-0234CC8E712C}"/>
              </a:ext>
            </a:extLst>
          </p:cNvPr>
          <p:cNvSpPr txBox="1"/>
          <p:nvPr/>
        </p:nvSpPr>
        <p:spPr>
          <a:xfrm>
            <a:off x="-38100" y="1762125"/>
            <a:ext cx="12447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धार्मिक ग्रंथांमधून मांडलेले विचार, व्यावहारिक उदाहरणांसहित श्रोत्यांपर्यंत पोहोचविणे</a:t>
            </a:r>
            <a:endParaRPr lang="en-IN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90236C-E5B7-4CAE-AD03-E2236F36BA2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793" y="3343275"/>
            <a:ext cx="2509883" cy="33465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1577" y="600888"/>
            <a:ext cx="513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3200" dirty="0" smtClean="0"/>
              <a:t>२</a:t>
            </a:r>
            <a:r>
              <a:rPr lang="en-US" sz="3200" dirty="0" smtClean="0"/>
              <a:t>.</a:t>
            </a:r>
            <a:endParaRPr lang="en-IN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572" y="3319038"/>
            <a:ext cx="4497320" cy="33707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5" y="3319037"/>
            <a:ext cx="4500121" cy="337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6E04AC-2079-45C4-B15F-BE7CDE657330}"/>
              </a:ext>
            </a:extLst>
          </p:cNvPr>
          <p:cNvSpPr txBox="1"/>
          <p:nvPr/>
        </p:nvSpPr>
        <p:spPr>
          <a:xfrm>
            <a:off x="3409950" y="159464"/>
            <a:ext cx="4730782" cy="592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३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भविष्यासाठी 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ज्योतिषी</a:t>
            </a:r>
            <a:endParaRPr lang="en-I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BF34C-126F-48B4-A454-31160C27C03A}"/>
              </a:ext>
            </a:extLst>
          </p:cNvPr>
          <p:cNvSpPr txBox="1"/>
          <p:nvPr/>
        </p:nvSpPr>
        <p:spPr>
          <a:xfrm>
            <a:off x="98895" y="800100"/>
            <a:ext cx="119362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आपल्या जन्मकुंडलीनुसार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आणि गोचरकुंडलीनुसार येणारा कालावधी आपल्यासाठी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hi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कसा असेल ते सविस्तर जाणून घेण्यासाठी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सविस्तर मार्गदर्शन</a:t>
            </a:r>
            <a: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694B26-E361-4CC2-B2F6-BE29D219C4F5}"/>
              </a:ext>
            </a:extLst>
          </p:cNvPr>
          <p:cNvSpPr txBox="1"/>
          <p:nvPr/>
        </p:nvSpPr>
        <p:spPr>
          <a:xfrm>
            <a:off x="666750" y="2486025"/>
            <a:ext cx="10992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विविध तऱ्हेच्या प्रश्नांवर, जन्मकुंडलीच्या आधारे चर्चात्मक योग्य मार्गदर्शन</a:t>
            </a:r>
            <a:r>
              <a:rPr lang="en-IN" sz="28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ADA7E-A627-418A-AC89-66D1536AA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86" y="3133192"/>
            <a:ext cx="3269914" cy="36105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198ACC-8C66-4E82-936A-D16954CB6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92" y="3150632"/>
            <a:ext cx="5299224" cy="35263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112A21-F6A6-489E-91A9-A1EE7827FD02}"/>
              </a:ext>
            </a:extLst>
          </p:cNvPr>
          <p:cNvSpPr txBox="1"/>
          <p:nvPr/>
        </p:nvSpPr>
        <p:spPr>
          <a:xfrm>
            <a:off x="3352800" y="1885950"/>
            <a:ext cx="6223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फलादेशासहित जन्मकुंडली बनवून मिळेल</a:t>
            </a:r>
            <a:r>
              <a:rPr lang="en-IN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822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747FDB-20F1-40F4-8883-320FAD122447}"/>
              </a:ext>
            </a:extLst>
          </p:cNvPr>
          <p:cNvSpPr txBox="1"/>
          <p:nvPr/>
        </p:nvSpPr>
        <p:spPr>
          <a:xfrm>
            <a:off x="3514725" y="304800"/>
            <a:ext cx="5349541" cy="619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४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.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✋</a:t>
            </a:r>
            <a:r>
              <a:rPr lang="hi-IN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यशासाठी -</a:t>
            </a:r>
            <a:r>
              <a:rPr lang="en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हस्तरेखातज्ज्ञ</a:t>
            </a:r>
            <a:endParaRPr lang="en-I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EFE6E-5E05-4855-AC08-7CD710AB3837}"/>
              </a:ext>
            </a:extLst>
          </p:cNvPr>
          <p:cNvSpPr txBox="1"/>
          <p:nvPr/>
        </p:nvSpPr>
        <p:spPr>
          <a:xfrm>
            <a:off x="1095375" y="1200150"/>
            <a:ext cx="100158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r-IN" sz="2800" b="1" dirty="0"/>
              <a:t>आपला हात जगन्नाथ</a:t>
            </a:r>
            <a:r>
              <a:rPr lang="en-IN" sz="2800" b="1" dirty="0"/>
              <a:t> </a:t>
            </a:r>
            <a:r>
              <a:rPr lang="mr-IN" sz="2800" b="1" dirty="0"/>
              <a:t>! </a:t>
            </a:r>
            <a:endParaRPr lang="en-IN" sz="2800" b="1" dirty="0"/>
          </a:p>
          <a:p>
            <a:pPr algn="ctr"/>
            <a:endParaRPr lang="en-IN" sz="2800" dirty="0"/>
          </a:p>
          <a:p>
            <a:pPr algn="ctr"/>
            <a:r>
              <a:rPr lang="mr-IN" sz="2800" dirty="0"/>
              <a:t>आपल्या हातात काय आहे ते जाणून घेण्यासाठी सविस्तर मार्गदर्शन.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64D1B-7283-4BD4-B4B8-F4FFE255002D}"/>
              </a:ext>
            </a:extLst>
          </p:cNvPr>
          <p:cNvSpPr txBox="1"/>
          <p:nvPr/>
        </p:nvSpPr>
        <p:spPr>
          <a:xfrm>
            <a:off x="1076325" y="2743200"/>
            <a:ext cx="9961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विविध तऱ्हेच्या प्रश्नांवर, हाताच्या</a:t>
            </a:r>
            <a:r>
              <a:rPr lang="en-IN" sz="2800" dirty="0"/>
              <a:t> </a:t>
            </a:r>
            <a:r>
              <a:rPr lang="mr-IN" sz="2800" dirty="0"/>
              <a:t>आधारे चर्चात्मक योग्य मार्गदर्शन</a:t>
            </a:r>
            <a:r>
              <a:rPr lang="en-IN" sz="2800" dirty="0"/>
              <a:t>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368ACC2-0790-49CC-98B8-5F932D60CA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939254"/>
              </p:ext>
            </p:extLst>
          </p:nvPr>
        </p:nvGraphicFramePr>
        <p:xfrm>
          <a:off x="544808" y="3429000"/>
          <a:ext cx="7257002" cy="3331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Bitmap Image" r:id="rId3" imgW="4716720" imgH="2133720" progId="Paint.Picture">
                  <p:embed/>
                </p:oleObj>
              </mc:Choice>
              <mc:Fallback>
                <p:oleObj name="Bitmap Image" r:id="rId3" imgW="4716720" imgH="21337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808" y="3429000"/>
                        <a:ext cx="7257002" cy="3331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C0389B1-9B0C-402E-B5F3-7299202935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518272"/>
              </p:ext>
            </p:extLst>
          </p:nvPr>
        </p:nvGraphicFramePr>
        <p:xfrm>
          <a:off x="8086725" y="3429000"/>
          <a:ext cx="2867026" cy="3331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Bitmap Image" r:id="rId5" imgW="3809880" imgH="4427280" progId="Paint.Picture">
                  <p:embed/>
                </p:oleObj>
              </mc:Choice>
              <mc:Fallback>
                <p:oleObj name="Bitmap Image" r:id="rId5" imgW="3809880" imgH="44272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86725" y="3429000"/>
                        <a:ext cx="2867026" cy="3331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9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93395E-6A15-4912-8E19-1ECE87CC396A}"/>
              </a:ext>
            </a:extLst>
          </p:cNvPr>
          <p:cNvSpPr txBox="1"/>
          <p:nvPr/>
        </p:nvSpPr>
        <p:spPr>
          <a:xfrm>
            <a:off x="3019425" y="304800"/>
            <a:ext cx="6612708" cy="619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५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.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🏡</a:t>
            </a:r>
            <a:r>
              <a:rPr lang="hi-IN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वास्तूलाभासाठी -</a:t>
            </a:r>
            <a:r>
              <a:rPr lang="en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वास्तूसल्लागार</a:t>
            </a:r>
            <a:endParaRPr lang="en-IN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D6DD4D-F5D5-40B0-B174-05CDA7991356}"/>
              </a:ext>
            </a:extLst>
          </p:cNvPr>
          <p:cNvSpPr txBox="1"/>
          <p:nvPr/>
        </p:nvSpPr>
        <p:spPr>
          <a:xfrm>
            <a:off x="2098334" y="1158812"/>
            <a:ext cx="82846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r-IN" sz="3200" dirty="0"/>
              <a:t>आपल्या राहत्या तसेच व्यावसायिक वास्तूविषयी </a:t>
            </a:r>
            <a:endParaRPr lang="en-IN" sz="3200" dirty="0"/>
          </a:p>
          <a:p>
            <a:pPr algn="ctr"/>
            <a:r>
              <a:rPr lang="mr-IN" sz="3200" dirty="0"/>
              <a:t>आणि </a:t>
            </a:r>
            <a:endParaRPr lang="en-IN" sz="3200" dirty="0"/>
          </a:p>
          <a:p>
            <a:pPr algn="ctr"/>
            <a:r>
              <a:rPr lang="mr-IN" sz="3200" dirty="0"/>
              <a:t>नवीन वास्तूखरेदीबाबत योग्य ते</a:t>
            </a:r>
            <a:r>
              <a:rPr lang="en-IN" sz="3200" dirty="0"/>
              <a:t> </a:t>
            </a:r>
            <a:r>
              <a:rPr lang="mr-IN" sz="3200" dirty="0"/>
              <a:t>मार्गदर्शन</a:t>
            </a:r>
            <a:r>
              <a:rPr lang="en-IN" sz="32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D90CF-C2DC-4C41-A2A9-D064FAF872E4}"/>
              </a:ext>
            </a:extLst>
          </p:cNvPr>
          <p:cNvSpPr txBox="1"/>
          <p:nvPr/>
        </p:nvSpPr>
        <p:spPr>
          <a:xfrm>
            <a:off x="2028825" y="2952750"/>
            <a:ext cx="880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प्रत्यक्ष वास्तूपरीक्षण करून गुणदोषांबाबत योग्य तो सल्ला</a:t>
            </a:r>
            <a:r>
              <a:rPr lang="en-IN" sz="28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50B4E1-3C6E-4BA1-8FDA-E0842558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244" y="3461421"/>
            <a:ext cx="3082256" cy="30822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0C35A8-0315-4AF9-8905-3DDA0EA48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539" y="3767138"/>
            <a:ext cx="4494235" cy="25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5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395453-DC2C-4ABB-9317-50BB63FC2B94}"/>
              </a:ext>
            </a:extLst>
          </p:cNvPr>
          <p:cNvSpPr txBox="1"/>
          <p:nvPr/>
        </p:nvSpPr>
        <p:spPr>
          <a:xfrm>
            <a:off x="4195865" y="374769"/>
            <a:ext cx="3914569" cy="592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६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r>
              <a:rPr lang="hi-IN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पूजेसाठी </a:t>
            </a:r>
            <a:r>
              <a:rPr lang="hi-IN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 पुरोहित</a:t>
            </a:r>
            <a:endParaRPr lang="en-IN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A5D7A6-DEE7-4C26-84D6-13834719BE78}"/>
              </a:ext>
            </a:extLst>
          </p:cNvPr>
          <p:cNvSpPr txBox="1"/>
          <p:nvPr/>
        </p:nvSpPr>
        <p:spPr>
          <a:xfrm>
            <a:off x="85725" y="1200150"/>
            <a:ext cx="12256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श्रीसत्यनारायण, पार्थिव गणेश प्राणप्रतिष्ठा, गृहप्रवेश इत्यादी पूजाविधी केले जा</a:t>
            </a:r>
            <a:r>
              <a:rPr lang="en-IN" sz="2800" dirty="0" err="1"/>
              <a:t>ता</a:t>
            </a:r>
            <a:r>
              <a:rPr lang="mr-IN" sz="2800" dirty="0"/>
              <a:t>त</a:t>
            </a:r>
            <a:r>
              <a:rPr lang="en-IN" sz="28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AC06C7-6350-4A60-A4CB-28651909AB5C}"/>
              </a:ext>
            </a:extLst>
          </p:cNvPr>
          <p:cNvSpPr txBox="1"/>
          <p:nvPr/>
        </p:nvSpPr>
        <p:spPr>
          <a:xfrm>
            <a:off x="933450" y="2086660"/>
            <a:ext cx="10439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पूजेतील संस्कृतमंत्रांचे अर्थ सुलभ मराठीभाषेत समजावून सांगितले जातात.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AC2A9-EF1D-4C77-83D2-F1384D9C0224}"/>
              </a:ext>
            </a:extLst>
          </p:cNvPr>
          <p:cNvSpPr txBox="1"/>
          <p:nvPr/>
        </p:nvSpPr>
        <p:spPr>
          <a:xfrm>
            <a:off x="2724150" y="2847975"/>
            <a:ext cx="6984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/>
              <a:t>परदेशातील</a:t>
            </a:r>
            <a:r>
              <a:rPr lang="en-IN" sz="2800" dirty="0"/>
              <a:t> </a:t>
            </a:r>
            <a:r>
              <a:rPr lang="mr-IN" sz="2800" dirty="0"/>
              <a:t>ऑनलाईन पूजा स्वीकारल्या जातात</a:t>
            </a:r>
            <a:r>
              <a:rPr lang="en-IN" sz="28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DDB6E3-AAB7-407D-8F6D-61CF73E559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59"/>
          <a:stretch/>
        </p:blipFill>
        <p:spPr>
          <a:xfrm>
            <a:off x="9036811" y="3900244"/>
            <a:ext cx="2688465" cy="2677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266484-B48A-42DF-ACC5-8FFEB19DA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4" y="3896381"/>
            <a:ext cx="4468555" cy="26811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96199B-D8EE-439B-B2FB-7D5EB2746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993" y="3896381"/>
            <a:ext cx="3569693" cy="267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7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6807" y="548640"/>
            <a:ext cx="785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3200" b="1" dirty="0"/>
              <a:t>७. </a:t>
            </a:r>
            <a:r>
              <a:rPr lang="en-IN" sz="3200" b="1" dirty="0"/>
              <a:t>🔰 </a:t>
            </a:r>
            <a:r>
              <a:rPr lang="hi-IN" sz="3200" b="1" dirty="0"/>
              <a:t>संस्कृत-अभ्यासासाठी - </a:t>
            </a:r>
            <a:r>
              <a:rPr lang="hi-IN" sz="3200" b="1" dirty="0" smtClean="0"/>
              <a:t>संस्कृत </a:t>
            </a:r>
            <a:r>
              <a:rPr lang="hi-IN" sz="3200" b="1" dirty="0"/>
              <a:t>अध्यापक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8296" y="1306286"/>
            <a:ext cx="78261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sz="2400" dirty="0" smtClean="0"/>
              <a:t>संस्कृतभाषा </a:t>
            </a:r>
            <a:r>
              <a:rPr lang="hi-IN" sz="2400" dirty="0"/>
              <a:t>व्याकरणासहित आणि संभाषण, वाचन व लेखन </a:t>
            </a:r>
            <a:endParaRPr lang="en-US" sz="2400" dirty="0" smtClean="0"/>
          </a:p>
          <a:p>
            <a:pPr algn="ctr"/>
            <a:r>
              <a:rPr lang="hi-IN" sz="2400" dirty="0" smtClean="0"/>
              <a:t>यासहित</a:t>
            </a:r>
            <a:r>
              <a:rPr lang="en-US" sz="2400" dirty="0" smtClean="0"/>
              <a:t> </a:t>
            </a:r>
            <a:r>
              <a:rPr lang="hi-IN" sz="2400" dirty="0" smtClean="0"/>
              <a:t>शिकविली जाते. </a:t>
            </a:r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hi-IN" sz="2400" dirty="0" smtClean="0"/>
              <a:t>तसेच शालेय (</a:t>
            </a:r>
            <a:r>
              <a:rPr lang="en-IN" sz="2400" dirty="0" smtClean="0"/>
              <a:t>CBSE </a:t>
            </a:r>
            <a:r>
              <a:rPr lang="hi-IN" sz="2400" dirty="0" smtClean="0"/>
              <a:t>आणि </a:t>
            </a:r>
            <a:r>
              <a:rPr lang="en-IN" sz="2400" dirty="0" smtClean="0"/>
              <a:t>SSC) </a:t>
            </a:r>
            <a:r>
              <a:rPr lang="hi-IN" sz="2400" dirty="0" smtClean="0"/>
              <a:t>आणि महाविद्यालयीन विद्यार्थ्यांसाठी</a:t>
            </a:r>
            <a:endParaRPr lang="en-US" sz="2400" dirty="0" smtClean="0"/>
          </a:p>
          <a:p>
            <a:pPr algn="ctr"/>
            <a:r>
              <a:rPr lang="hi-IN" sz="2400" dirty="0" smtClean="0"/>
              <a:t>संस्कृतविषयाचे वर्ग (क्लास) घेतो.</a:t>
            </a: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6" b="25524"/>
          <a:stretch/>
        </p:blipFill>
        <p:spPr>
          <a:xfrm>
            <a:off x="5473145" y="3418149"/>
            <a:ext cx="4755068" cy="3283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88" y="3245278"/>
            <a:ext cx="2929860" cy="2194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212" y="5097824"/>
            <a:ext cx="2958429" cy="159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8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0643" y="122302"/>
            <a:ext cx="8525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/>
              <a:t>८. </a:t>
            </a:r>
            <a:r>
              <a:rPr lang="en-IN" sz="3200" b="1" dirty="0" smtClean="0"/>
              <a:t>⚛️ </a:t>
            </a:r>
            <a:r>
              <a:rPr lang="en-IN" sz="3200" b="1" dirty="0"/>
              <a:t>ज्योतिष-अभ्यासासाठी - </a:t>
            </a:r>
            <a:r>
              <a:rPr lang="en-IN" sz="3200" b="1" dirty="0" smtClean="0"/>
              <a:t>ज्योतिष </a:t>
            </a:r>
            <a:r>
              <a:rPr lang="en-IN" sz="3200" b="1" dirty="0"/>
              <a:t>अध्यापक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80389" y="966653"/>
            <a:ext cx="8427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dirty="0"/>
              <a:t>मानवी जीवनाशी निगडित असलेल्या आकाशस्थ ग्राहगोलांचा शास्त्रीय अभ्यास. 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hi-IN" dirty="0" smtClean="0"/>
              <a:t>जन्मकुंडलीवरून </a:t>
            </a:r>
            <a:r>
              <a:rPr lang="hi-IN" dirty="0"/>
              <a:t>जातकाचा फलादेश वर्तविणे व त्यास यथोचित मार्गदर्शन करणे हे शिकविले </a:t>
            </a:r>
            <a:r>
              <a:rPr lang="hi-IN" dirty="0" smtClean="0"/>
              <a:t>जाते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582789" y="2149559"/>
            <a:ext cx="6660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dirty="0"/>
              <a:t>परिचित मंडळींच्या जन्मकुंडली अभ्यासाच्या दृष्टिकोनातून शिकविल्या जातात.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3" y="2744698"/>
            <a:ext cx="6065856" cy="3876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965" y="2744698"/>
            <a:ext cx="60007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0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2641" y="122303"/>
            <a:ext cx="78374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/>
              <a:t>९. 📖 शुद्धलेखनासाठी -  </a:t>
            </a:r>
            <a:r>
              <a:rPr lang="en-IN" sz="3200" b="1" dirty="0" smtClean="0"/>
              <a:t>मुद्रणदोष </a:t>
            </a:r>
            <a:r>
              <a:rPr lang="en-IN" sz="3200" b="1" dirty="0"/>
              <a:t>तपासनीस.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6387" y="992777"/>
            <a:ext cx="1091677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sz="2800" dirty="0"/>
              <a:t>व्याकरणकारांनी कठोर मेहनत घेऊन व </a:t>
            </a:r>
            <a:r>
              <a:rPr lang="hi-IN" sz="2800" dirty="0" smtClean="0"/>
              <a:t>अभ्यास</a:t>
            </a:r>
            <a:r>
              <a:rPr lang="en-US" sz="2800" dirty="0" smtClean="0"/>
              <a:t> </a:t>
            </a:r>
            <a:r>
              <a:rPr lang="hi-IN" sz="2800" dirty="0" smtClean="0"/>
              <a:t>करून </a:t>
            </a:r>
            <a:r>
              <a:rPr lang="hi-IN" sz="2800" dirty="0"/>
              <a:t>जे काही व्याकरणविषयक </a:t>
            </a:r>
            <a:endParaRPr lang="en-US" sz="2800" dirty="0" smtClean="0"/>
          </a:p>
          <a:p>
            <a:pPr algn="ctr"/>
            <a:r>
              <a:rPr lang="hi-IN" sz="2800" dirty="0" smtClean="0"/>
              <a:t>व भाषाशुद्धीविषयक </a:t>
            </a:r>
            <a:r>
              <a:rPr lang="hi-IN" sz="2800" dirty="0"/>
              <a:t>नियम बनविले आहेत </a:t>
            </a:r>
            <a:endParaRPr lang="en-US" sz="2800" dirty="0" smtClean="0"/>
          </a:p>
          <a:p>
            <a:pPr algn="ctr"/>
            <a:r>
              <a:rPr lang="hi-IN" sz="2800" dirty="0" smtClean="0"/>
              <a:t>त्यांचे </a:t>
            </a:r>
            <a:r>
              <a:rPr lang="hi-IN" sz="2800" dirty="0"/>
              <a:t>लेखनामध्ये अनुसरण होणे अत्यावश्यक आहे. </a:t>
            </a:r>
            <a:endParaRPr lang="en-US" sz="2800" dirty="0" smtClean="0"/>
          </a:p>
          <a:p>
            <a:pPr algn="ctr"/>
            <a:r>
              <a:rPr lang="hi-IN" sz="2800" dirty="0" smtClean="0"/>
              <a:t>जेणेकरून </a:t>
            </a:r>
            <a:r>
              <a:rPr lang="hi-IN" sz="2800" dirty="0"/>
              <a:t>लेखन बिनचूक होईल व वाचकांस त्याचा खरा आनंद मिळेल.</a:t>
            </a:r>
            <a:endParaRPr lang="en-IN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88642" y="3094358"/>
            <a:ext cx="10825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2800" dirty="0"/>
              <a:t>अशुद्ध लेखनामुळे वाचकाचा रसभंग होतो व वाचनाचा निखळ आनंद मिळत नाही.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6" y="3617579"/>
            <a:ext cx="4537777" cy="31780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956" y="3617578"/>
            <a:ext cx="5105724" cy="317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76142" y="209338"/>
            <a:ext cx="4334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sz="3200" b="1" dirty="0" smtClean="0"/>
              <a:t>१०</a:t>
            </a:r>
            <a:r>
              <a:rPr lang="en-US" sz="3200" b="1" dirty="0" smtClean="0"/>
              <a:t>. </a:t>
            </a:r>
            <a:r>
              <a:rPr lang="hi-IN" sz="3200" b="1" dirty="0" smtClean="0"/>
              <a:t>संस्कृत सुभाषितकार</a:t>
            </a:r>
            <a:r>
              <a:rPr lang="en-US" sz="3200" b="1" dirty="0" smtClean="0"/>
              <a:t> </a:t>
            </a:r>
            <a:endParaRPr lang="en-IN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69945" y="814125"/>
            <a:ext cx="109472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800" dirty="0" smtClean="0"/>
              <a:t>नी</a:t>
            </a:r>
            <a:r>
              <a:rPr lang="hi-IN" sz="2800" dirty="0" smtClean="0"/>
              <a:t>ती</a:t>
            </a:r>
            <a:r>
              <a:rPr lang="en-IN" sz="2800" dirty="0" smtClean="0"/>
              <a:t>मू</a:t>
            </a:r>
            <a:r>
              <a:rPr lang="hi-IN" sz="2800" dirty="0" smtClean="0"/>
              <a:t>ल्यविषयक </a:t>
            </a:r>
            <a:r>
              <a:rPr lang="hi-IN" sz="2800" dirty="0"/>
              <a:t>विचारांची सुनियोजित मांडणी संस्कृत </a:t>
            </a:r>
            <a:r>
              <a:rPr lang="hi-IN" sz="2800" dirty="0" smtClean="0"/>
              <a:t>सुभाषितरुपात </a:t>
            </a:r>
            <a:r>
              <a:rPr lang="hi-IN" sz="2800" dirty="0"/>
              <a:t>केली जाते. </a:t>
            </a:r>
            <a:endParaRPr lang="en-US" sz="2800" dirty="0" smtClean="0"/>
          </a:p>
          <a:p>
            <a:pPr algn="ctr"/>
            <a:r>
              <a:rPr lang="hi-IN" sz="2800" dirty="0" smtClean="0"/>
              <a:t>मानवी </a:t>
            </a:r>
            <a:r>
              <a:rPr lang="hi-IN" sz="2800" dirty="0"/>
              <a:t>जीवनातील चांगल्या वाईट गोष्टींचा संदेश देणारी ही सुभाषिते आहेत. </a:t>
            </a:r>
            <a:r>
              <a:rPr lang="en-US" sz="2800" dirty="0" smtClean="0"/>
              <a:t>  </a:t>
            </a:r>
          </a:p>
          <a:p>
            <a:pPr algn="ctr"/>
            <a:r>
              <a:rPr lang="hi-IN" sz="2800" dirty="0" smtClean="0"/>
              <a:t>म्हणूनच </a:t>
            </a:r>
            <a:r>
              <a:rPr lang="hi-IN" sz="2800" dirty="0"/>
              <a:t>ही संस्कृतभाषेत रचलेली सुभाषिते मार्गदर्शनपर ठरतात.</a:t>
            </a:r>
            <a:endParaRPr lang="en-IN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60788" y="2494629"/>
            <a:ext cx="87655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sz="2800" dirty="0"/>
              <a:t>मी </a:t>
            </a:r>
            <a:r>
              <a:rPr lang="hi-IN" sz="2800" dirty="0" smtClean="0"/>
              <a:t>संस्कृतभाषेत </a:t>
            </a:r>
            <a:r>
              <a:rPr lang="hi-IN" sz="2800" dirty="0"/>
              <a:t>रचत असलेल्या सुभाषितांचा अर्थ समजण्यासाठी </a:t>
            </a:r>
            <a:endParaRPr lang="en-US" sz="2800" dirty="0" smtClean="0"/>
          </a:p>
          <a:p>
            <a:pPr algn="ctr"/>
            <a:r>
              <a:rPr lang="hi-IN" sz="2800" dirty="0" smtClean="0"/>
              <a:t>त्यांचे </a:t>
            </a:r>
            <a:r>
              <a:rPr lang="hi-IN" sz="2800" dirty="0"/>
              <a:t>मराठीतून भाषांतरही देत असतो.</a:t>
            </a:r>
            <a:endParaRPr lang="en-IN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33903" y="3861791"/>
            <a:ext cx="11743921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i-IN" sz="2400" b="1" dirty="0">
                <a:solidFill>
                  <a:srgbClr val="FF0000"/>
                </a:solidFill>
              </a:rPr>
              <a:t> सुभाषित-रसास्वादः </a:t>
            </a:r>
            <a:r>
              <a:rPr lang="en-IN" sz="2400" b="1" dirty="0" smtClean="0">
                <a:solidFill>
                  <a:srgbClr val="FF0000"/>
                </a:solidFill>
              </a:rPr>
              <a:t>l</a:t>
            </a:r>
          </a:p>
          <a:p>
            <a:pPr algn="ctr"/>
            <a:r>
              <a:rPr lang="hi-IN" sz="2400" b="1" dirty="0" smtClean="0">
                <a:solidFill>
                  <a:srgbClr val="FF0000"/>
                </a:solidFill>
              </a:rPr>
              <a:t>दातुं </a:t>
            </a:r>
            <a:r>
              <a:rPr lang="hi-IN" sz="2400" b="1" dirty="0">
                <a:solidFill>
                  <a:srgbClr val="FF0000"/>
                </a:solidFill>
              </a:rPr>
              <a:t>सुगन्धं सर्वेभ्यः अर्पयन्ति जीवनं पुष्पाणि </a:t>
            </a:r>
            <a:r>
              <a:rPr lang="en-IN" sz="2400" b="1" dirty="0">
                <a:solidFill>
                  <a:srgbClr val="FF0000"/>
                </a:solidFill>
              </a:rPr>
              <a:t>l </a:t>
            </a:r>
            <a:r>
              <a:rPr lang="hi-IN" sz="2400" b="1" dirty="0" smtClean="0">
                <a:solidFill>
                  <a:srgbClr val="FF0000"/>
                </a:solidFill>
              </a:rPr>
              <a:t>दर्शयितुं </a:t>
            </a:r>
            <a:r>
              <a:rPr lang="hi-IN" sz="2400" b="1" dirty="0">
                <a:solidFill>
                  <a:srgbClr val="FF0000"/>
                </a:solidFill>
              </a:rPr>
              <a:t>सन्मार्गं सर्वेभ्यः कुर्वन्ति सज्जनाः कर्माणि </a:t>
            </a:r>
            <a:r>
              <a:rPr lang="en-IN" sz="2400" b="1" dirty="0">
                <a:solidFill>
                  <a:srgbClr val="FF0000"/>
                </a:solidFill>
              </a:rPr>
              <a:t>ll </a:t>
            </a:r>
            <a:endParaRPr lang="en-IN" sz="2400" b="1" dirty="0" smtClean="0">
              <a:solidFill>
                <a:srgbClr val="FF0000"/>
              </a:solidFill>
            </a:endParaRPr>
          </a:p>
          <a:p>
            <a:pPr algn="ctr"/>
            <a:endParaRPr lang="en-US" sz="2000" dirty="0" smtClean="0"/>
          </a:p>
          <a:p>
            <a:pPr algn="ctr"/>
            <a:r>
              <a:rPr lang="hi-IN" sz="2000" b="1" dirty="0" smtClean="0">
                <a:solidFill>
                  <a:srgbClr val="002060"/>
                </a:solidFill>
              </a:rPr>
              <a:t>अर्थ  </a:t>
            </a:r>
            <a:r>
              <a:rPr lang="hi-IN" sz="2000" b="1" dirty="0">
                <a:solidFill>
                  <a:srgbClr val="002060"/>
                </a:solidFill>
              </a:rPr>
              <a:t>- सगळ्यांना सुगंध देण्यासाठी फुले जीवन अर्पण करतात.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r>
              <a:rPr lang="hi-IN" sz="2000" b="1" dirty="0" smtClean="0">
                <a:solidFill>
                  <a:srgbClr val="002060"/>
                </a:solidFill>
              </a:rPr>
              <a:t>( </a:t>
            </a:r>
            <a:r>
              <a:rPr lang="hi-IN" sz="2000" b="1" dirty="0">
                <a:solidFill>
                  <a:srgbClr val="002060"/>
                </a:solidFill>
              </a:rPr>
              <a:t>तसेच ) सगळ्यांना सन्मार्ग दाखविण्यासाठी सज्जन कर्मे करीत असतात.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endParaRPr lang="en-IN" sz="2000" dirty="0" smtClean="0"/>
          </a:p>
          <a:p>
            <a:pPr algn="ctr"/>
            <a:r>
              <a:rPr lang="en-IN" sz="2200" b="1" dirty="0" smtClean="0">
                <a:solidFill>
                  <a:srgbClr val="C00000"/>
                </a:solidFill>
              </a:rPr>
              <a:t>Meaning </a:t>
            </a:r>
            <a:r>
              <a:rPr lang="en-IN" sz="2200" b="1" dirty="0">
                <a:solidFill>
                  <a:srgbClr val="C00000"/>
                </a:solidFill>
              </a:rPr>
              <a:t>- Flowers offer their lives for giving the fragrance to all.  </a:t>
            </a:r>
            <a:endParaRPr lang="en-IN" sz="2200" b="1" dirty="0" smtClean="0">
              <a:solidFill>
                <a:srgbClr val="C00000"/>
              </a:solidFill>
            </a:endParaRPr>
          </a:p>
          <a:p>
            <a:pPr algn="ctr"/>
            <a:r>
              <a:rPr lang="en-IN" sz="2200" b="1" dirty="0" smtClean="0">
                <a:solidFill>
                  <a:srgbClr val="C00000"/>
                </a:solidFill>
              </a:rPr>
              <a:t>Similarly</a:t>
            </a:r>
            <a:r>
              <a:rPr lang="en-IN" sz="2200" b="1" dirty="0">
                <a:solidFill>
                  <a:srgbClr val="C00000"/>
                </a:solidFill>
              </a:rPr>
              <a:t>, Noble persons keep on  doing the works for showing the good path to all</a:t>
            </a:r>
            <a:r>
              <a:rPr lang="en-IN" sz="2200" b="1" dirty="0" smtClean="0">
                <a:solidFill>
                  <a:srgbClr val="C00000"/>
                </a:solidFill>
              </a:rPr>
              <a:t>.</a:t>
            </a:r>
            <a:endParaRPr lang="en-IN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4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1922" y="788770"/>
            <a:ext cx="45752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9600" b="1" dirty="0" smtClean="0">
                <a:solidFill>
                  <a:srgbClr val="FF0000"/>
                </a:solidFill>
              </a:rPr>
              <a:t>धन्यवाद</a:t>
            </a:r>
            <a:r>
              <a:rPr lang="en-US" sz="9600" b="1" dirty="0" smtClean="0">
                <a:solidFill>
                  <a:srgbClr val="FF0000"/>
                </a:solidFill>
              </a:rPr>
              <a:t>.</a:t>
            </a:r>
            <a:endParaRPr lang="en-IN" sz="9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288" y="3095137"/>
            <a:ext cx="119026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sz="8000" b="1" dirty="0">
                <a:solidFill>
                  <a:srgbClr val="FF0000"/>
                </a:solidFill>
              </a:rPr>
              <a:t>"गरज तुमची, मदत आमची !"</a:t>
            </a:r>
            <a:endParaRPr lang="en-IN" sz="80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"/>
          <a:stretch/>
        </p:blipFill>
        <p:spPr>
          <a:xfrm>
            <a:off x="3238504" y="4441299"/>
            <a:ext cx="2057400" cy="20364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779" y="4607013"/>
            <a:ext cx="2686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</TotalTime>
  <Words>469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Mangal</vt:lpstr>
      <vt:lpstr>Segoe UI Emoji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 om flowers,Name, Address, contact number</dc:title>
  <dc:creator>sanjay ranade</dc:creator>
  <cp:lastModifiedBy>Mandar</cp:lastModifiedBy>
  <cp:revision>56</cp:revision>
  <dcterms:created xsi:type="dcterms:W3CDTF">2023-11-14T11:39:07Z</dcterms:created>
  <dcterms:modified xsi:type="dcterms:W3CDTF">2023-11-19T04:06:46Z</dcterms:modified>
</cp:coreProperties>
</file>